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1"/>
  </p:handoutMasterIdLst>
  <p:sldIdLst>
    <p:sldId id="262" r:id="rId2"/>
    <p:sldId id="258" r:id="rId3"/>
    <p:sldId id="259" r:id="rId4"/>
    <p:sldId id="266" r:id="rId5"/>
    <p:sldId id="260" r:id="rId6"/>
    <p:sldId id="26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0" autoAdjust="0"/>
    <p:restoredTop sz="86462" autoAdjust="0"/>
  </p:normalViewPr>
  <p:slideViewPr>
    <p:cSldViewPr>
      <p:cViewPr varScale="1">
        <p:scale>
          <a:sx n="69" d="100"/>
          <a:sy n="69" d="100"/>
        </p:scale>
        <p:origin x="-13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6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92CCA-A47E-4642-8990-011528E8934F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17F92-4E60-4A0F-9689-AD980265F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08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pmo.ru/" TargetMode="External"/><Relationship Id="rId2" Type="http://schemas.openxmlformats.org/officeDocument/2006/relationships/hyperlink" Target="mailto:info@fpm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6629400" cy="16561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CC"/>
                </a:solidFill>
              </a:rPr>
              <a:t>Финансовая поддержка субъектов малого и среднего </a:t>
            </a:r>
            <a:r>
              <a:rPr lang="ru-RU" sz="2400" b="1" dirty="0" smtClean="0">
                <a:solidFill>
                  <a:srgbClr val="0033CC"/>
                </a:solidFill>
              </a:rPr>
              <a:t> предпринимательства </a:t>
            </a:r>
            <a:r>
              <a:rPr lang="ru-RU" sz="2400" dirty="0">
                <a:solidFill>
                  <a:srgbClr val="0033CC"/>
                </a:solidFill>
              </a:rPr>
              <a:t/>
            </a:r>
            <a:br>
              <a:rPr lang="ru-RU" sz="2400" dirty="0">
                <a:solidFill>
                  <a:srgbClr val="0033CC"/>
                </a:solidFill>
              </a:rPr>
            </a:br>
            <a:r>
              <a:rPr lang="ru-RU" sz="2400" b="1" dirty="0">
                <a:solidFill>
                  <a:srgbClr val="0033CC"/>
                </a:solidFill>
              </a:rPr>
              <a:t>Московской области в 2012 году</a:t>
            </a:r>
            <a:r>
              <a:rPr lang="ru-RU" sz="2400" dirty="0">
                <a:solidFill>
                  <a:srgbClr val="0033CC"/>
                </a:solidFill>
              </a:rPr>
              <a:t/>
            </a:r>
            <a:br>
              <a:rPr lang="ru-RU" sz="2400" dirty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804" y="5517232"/>
            <a:ext cx="7817627" cy="36004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/>
              <a:t> </a:t>
            </a:r>
            <a:r>
              <a:rPr lang="ru-RU" sz="7200" b="1" dirty="0" smtClean="0">
                <a:solidFill>
                  <a:srgbClr val="002060"/>
                </a:solidFill>
              </a:rPr>
              <a:t>Министерство </a:t>
            </a:r>
            <a:r>
              <a:rPr lang="ru-RU" sz="7200" b="1" dirty="0">
                <a:solidFill>
                  <a:srgbClr val="002060"/>
                </a:solidFill>
              </a:rPr>
              <a:t>экономики Московской области</a:t>
            </a:r>
          </a:p>
          <a:p>
            <a:r>
              <a:rPr lang="ru-RU" sz="4400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33475"/>
            <a:ext cx="813690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Мероприятия долгосрочной целевой Программы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Московской </a:t>
            </a:r>
            <a:r>
              <a:rPr lang="ru-RU" b="1" dirty="0">
                <a:solidFill>
                  <a:srgbClr val="C00000"/>
                </a:solidFill>
              </a:rPr>
              <a:t>области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«Развитие субъектов малого и среднего предпринимательства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>
                <a:solidFill>
                  <a:srgbClr val="C00000"/>
                </a:solidFill>
              </a:rPr>
              <a:t>Московской области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</a:t>
            </a:r>
            <a:r>
              <a:rPr lang="ru-RU" b="1" dirty="0">
                <a:solidFill>
                  <a:srgbClr val="C00000"/>
                </a:solidFill>
              </a:rPr>
              <a:t>2009 – 2012 </a:t>
            </a:r>
            <a:r>
              <a:rPr lang="ru-RU" b="1" dirty="0" smtClean="0">
                <a:solidFill>
                  <a:srgbClr val="C00000"/>
                </a:solidFill>
              </a:rPr>
              <a:t>годы»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6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0">
        <p:circle/>
      </p:transition>
    </mc:Choice>
    <mc:Fallback xmlns="">
      <p:transition spd="slow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Инновационная деятельность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Технологическая модернизация менеджмента и производства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Производственная сфера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Научно-техническая сфера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Сельское хозяйство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Молодежное предпринимательство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 smtClean="0">
                <a:solidFill>
                  <a:srgbClr val="002060"/>
                </a:solidFill>
              </a:rPr>
              <a:t>Строительство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 smtClean="0">
                <a:solidFill>
                  <a:srgbClr val="002060"/>
                </a:solidFill>
              </a:rPr>
              <a:t>Социальное предпринимательство</a:t>
            </a:r>
            <a:endParaRPr lang="ru-RU" sz="2600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Жилищно-коммунальное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Услуги: </a:t>
            </a:r>
          </a:p>
          <a:p>
            <a:pPr lvl="1"/>
            <a:r>
              <a:rPr lang="ru-RU" sz="2200" b="1" dirty="0" smtClean="0">
                <a:solidFill>
                  <a:srgbClr val="002060"/>
                </a:solidFill>
              </a:rPr>
              <a:t>общественное питание</a:t>
            </a:r>
          </a:p>
          <a:p>
            <a:pPr lvl="1"/>
            <a:r>
              <a:rPr lang="ru-RU" sz="2200" b="1" dirty="0" smtClean="0">
                <a:solidFill>
                  <a:srgbClr val="002060"/>
                </a:solidFill>
              </a:rPr>
              <a:t>бытовые</a:t>
            </a:r>
            <a:endParaRPr lang="ru-RU" sz="2200" b="1" dirty="0">
              <a:solidFill>
                <a:srgbClr val="002060"/>
              </a:solidFill>
            </a:endParaRPr>
          </a:p>
          <a:p>
            <a:pPr lvl="1"/>
            <a:r>
              <a:rPr lang="ru-RU" sz="2200" b="1" dirty="0" smtClean="0">
                <a:solidFill>
                  <a:srgbClr val="002060"/>
                </a:solidFill>
              </a:rPr>
              <a:t>транспортные</a:t>
            </a:r>
            <a:endParaRPr lang="ru-RU" sz="2200" b="1" dirty="0">
              <a:solidFill>
                <a:srgbClr val="002060"/>
              </a:solidFill>
            </a:endParaRPr>
          </a:p>
          <a:p>
            <a:pPr lvl="1"/>
            <a:r>
              <a:rPr lang="ru-RU" sz="2200" b="1" dirty="0" smtClean="0">
                <a:solidFill>
                  <a:srgbClr val="002060"/>
                </a:solidFill>
              </a:rPr>
              <a:t>иные</a:t>
            </a:r>
            <a:endParaRPr lang="ru-RU" sz="2200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600" b="1" dirty="0">
                <a:solidFill>
                  <a:srgbClr val="002060"/>
                </a:solidFill>
              </a:rPr>
              <a:t>оптовая и розничная торговля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rgbClr val="002060"/>
                </a:solidFill>
              </a:rPr>
              <a:t> </a:t>
            </a:r>
          </a:p>
          <a:p>
            <a:endParaRPr lang="ru-RU" sz="2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Направления деятельности субъектов МСП (участников Конкурсов), для которых выдается финансовая поддержка:</a:t>
            </a:r>
            <a:b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endParaRPr lang="ru-RU" sz="1800" b="1" spc="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Puchkova\AppData\Local\Microsoft\Windows\Temporary Internet Files\Content.IE5\AWNMSQ9B\MP9004230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2322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53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948405" cy="48245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     К </a:t>
            </a:r>
            <a:r>
              <a:rPr lang="ru-RU" sz="1600" b="1" dirty="0">
                <a:solidFill>
                  <a:srgbClr val="FF0000"/>
                </a:solidFill>
              </a:rPr>
              <a:t>участию в Конкурсе не допускаются:</a:t>
            </a:r>
          </a:p>
          <a:p>
            <a:pPr>
              <a:buFont typeface="Wingdings" pitchFamily="2" charset="2"/>
              <a:buChar char="ü"/>
            </a:pPr>
            <a:r>
              <a:rPr lang="ru-RU" sz="1700" b="1" dirty="0" smtClean="0">
                <a:solidFill>
                  <a:srgbClr val="002060"/>
                </a:solidFill>
              </a:rPr>
              <a:t>кредитные </a:t>
            </a:r>
            <a:r>
              <a:rPr lang="ru-RU" sz="1700" b="1" dirty="0">
                <a:solidFill>
                  <a:srgbClr val="002060"/>
                </a:solidFill>
              </a:rPr>
              <a:t>организации, страховые организации, инвестиционные фонды, негосударственные пенсионные фонды, профессиональные участники рынка ценных бумаг, ломбарды;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участники соглашений о разделе продукции;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осуществляющие предпринимательскую деятельность в сфере игорного бизнеса;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являющиеся в порядке, установленным законодательством Российской Федерации о валютном регулировании и валютном контроле, нерезидентами Российской Федерации, за исключением случаев, предусмотренных международными договорами Российской Федерации;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осуществляющие риэлтерскую деятельность и сдачу в наем жилых и нежилых помещений (за исключением гостиниц), торговых мест</a:t>
            </a:r>
            <a:r>
              <a:rPr lang="ru-RU" sz="1700" b="1" dirty="0" smtClean="0">
                <a:solidFill>
                  <a:srgbClr val="002060"/>
                </a:solidFill>
              </a:rPr>
              <a:t>;</a:t>
            </a:r>
            <a:endParaRPr lang="ru-RU" sz="1700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осуществляющие розничную и оптовую реализацию подакцизных товаров (алкогольной продукции, табачных изделий, нефтепродуктов), а также пива и слабоалкогольной продукции</a:t>
            </a:r>
            <a:r>
              <a:rPr lang="ru-RU" sz="1700" b="1" dirty="0" smtClean="0">
                <a:solidFill>
                  <a:srgbClr val="002060"/>
                </a:solidFill>
              </a:rPr>
              <a:t>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16656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Требования к субъектам МСП </a:t>
            </a:r>
            <a:r>
              <a:rPr lang="ru-RU" sz="1800" b="1" spc="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b="1" spc="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ru-RU" sz="1800" b="1" spc="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участникам Конкурса)</a:t>
            </a:r>
            <a:b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endParaRPr lang="ru-RU" sz="1800" b="1" spc="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59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804389" cy="428133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К </a:t>
            </a:r>
            <a:r>
              <a:rPr lang="ru-RU" sz="1800" b="1" dirty="0">
                <a:solidFill>
                  <a:srgbClr val="FF0000"/>
                </a:solidFill>
              </a:rPr>
              <a:t>участию в Конкурсе не допускаются</a:t>
            </a:r>
            <a:r>
              <a:rPr lang="ru-RU" sz="18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размер средней заработной платы работников которых менее </a:t>
            </a:r>
            <a:r>
              <a:rPr lang="ru-RU" sz="1700" b="1" dirty="0" smtClean="0">
                <a:solidFill>
                  <a:srgbClr val="002060"/>
                </a:solidFill>
              </a:rPr>
              <a:t>15</a:t>
            </a:r>
            <a:r>
              <a:rPr lang="ru-RU" sz="1700" b="1" dirty="0">
                <a:solidFill>
                  <a:srgbClr val="002060"/>
                </a:solidFill>
              </a:rPr>
              <a:t> 000 рублей;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 smtClean="0">
                <a:solidFill>
                  <a:srgbClr val="002060"/>
                </a:solidFill>
              </a:rPr>
              <a:t>не </a:t>
            </a:r>
            <a:r>
              <a:rPr lang="ru-RU" sz="1700" b="1" dirty="0">
                <a:solidFill>
                  <a:srgbClr val="002060"/>
                </a:solidFill>
              </a:rPr>
              <a:t>представлены документы, определенные соответствующими федеральными программами развития малого и среднего предпринимательства, программами развития малого и среднего предпринимательства Московской области, муниципальными программами развития малого и среднего предпринимательства, или представлены недостоверные сведения и документы;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ранее в отношении заявителя было принято решение о предоставлении аналогичной субсидии и сроки ее предоставления не истекли, в том числе по муниципальным программам;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допущены нарушения порядка и условий предоставления субсидии, в том числе нецелевое использование денежных средств.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Требования к субъектам МСП </a:t>
            </a:r>
            <a:b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</a:br>
            <a: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(участникам Конкурса)</a:t>
            </a:r>
            <a:br>
              <a:rPr lang="ru-RU" sz="18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5336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90000"/>
              </a:lnSpc>
              <a:buNone/>
            </a:pPr>
            <a:r>
              <a:rPr lang="ru-RU" sz="1800" b="1" cap="all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</a:rPr>
              <a:t>Предоставленная финансовая поддержка поможет субъектам МСП в реализации собственного проекта:</a:t>
            </a:r>
          </a:p>
          <a:p>
            <a:pPr marL="114300" indent="0">
              <a:buNone/>
            </a:pPr>
            <a:r>
              <a:rPr lang="ru-RU" sz="1800" b="1" dirty="0"/>
              <a:t> </a:t>
            </a:r>
            <a:endParaRPr lang="ru-RU" sz="1800" b="1" dirty="0" smtClean="0"/>
          </a:p>
          <a:p>
            <a:pPr lvl="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создать </a:t>
            </a:r>
            <a:r>
              <a:rPr lang="ru-RU" sz="2000" b="1" dirty="0">
                <a:solidFill>
                  <a:srgbClr val="002060"/>
                </a:solidFill>
              </a:rPr>
              <a:t>новые рабочие места;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увеличить объем оказываемых услуг и производство производимой продукции, которые необходимые жителям Подмосковья;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увеличить размер средней заработной платы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ru-RU" sz="20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Партнерские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23293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ru-RU" sz="2000" b="1" spc="3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CC"/>
                </a:solidFill>
                <a:latin typeface="+mn-lt"/>
                <a:ea typeface="+mn-ea"/>
                <a:cs typeface="+mn-cs"/>
              </a:rPr>
              <a:t>Общая схема получения финансовой поддержки</a:t>
            </a:r>
            <a:endParaRPr lang="ru-RU" sz="2000" b="1" spc="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11560" y="5013176"/>
            <a:ext cx="4752528" cy="165618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Подготовка и </a:t>
            </a:r>
            <a:endParaRPr lang="ru-RU" sz="1600" b="1" i="1" dirty="0" smtClean="0">
              <a:ln w="11430"/>
              <a:solidFill>
                <a:srgbClr val="002060"/>
              </a:solidFill>
            </a:endParaRPr>
          </a:p>
          <a:p>
            <a:r>
              <a:rPr lang="ru-RU" sz="1600" b="1" i="1" dirty="0" smtClean="0">
                <a:ln w="11430"/>
                <a:solidFill>
                  <a:srgbClr val="002060"/>
                </a:solidFill>
              </a:rPr>
              <a:t>предоставление </a:t>
            </a:r>
            <a:r>
              <a:rPr lang="ru-RU" sz="1600" b="1" i="1" dirty="0">
                <a:ln w="11430"/>
                <a:solidFill>
                  <a:srgbClr val="002060"/>
                </a:solidFill>
              </a:rPr>
              <a:t>заявки</a:t>
            </a:r>
          </a:p>
          <a:p>
            <a:pPr algn="ctr"/>
            <a:r>
              <a:rPr lang="ru-RU" sz="1600" b="1" i="1" dirty="0">
                <a:ln w="11430"/>
                <a:solidFill>
                  <a:srgbClr val="002060"/>
                </a:solidFill>
              </a:rPr>
              <a:t>1 этап</a:t>
            </a:r>
          </a:p>
          <a:p>
            <a:endParaRPr lang="ru-RU" sz="1600" b="1" i="1" dirty="0">
              <a:ln w="11430"/>
              <a:solidFill>
                <a:srgbClr val="00206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885735" y="1555692"/>
            <a:ext cx="4608512" cy="175335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Реализация проекта</a:t>
            </a:r>
          </a:p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Отчет о реализации</a:t>
            </a:r>
          </a:p>
          <a:p>
            <a:pPr algn="ctr"/>
            <a:r>
              <a:rPr lang="ru-RU" sz="1600" b="1" i="1" dirty="0">
                <a:ln w="11430"/>
                <a:solidFill>
                  <a:srgbClr val="002060"/>
                </a:solidFill>
              </a:rPr>
              <a:t>3 этап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591780" y="3334912"/>
            <a:ext cx="4500500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Проверка заявки</a:t>
            </a:r>
          </a:p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Подготовка экспертного заключения</a:t>
            </a:r>
          </a:p>
          <a:p>
            <a:r>
              <a:rPr lang="ru-RU" sz="1600" b="1" i="1" dirty="0">
                <a:ln w="11430"/>
                <a:solidFill>
                  <a:srgbClr val="002060"/>
                </a:solidFill>
              </a:rPr>
              <a:t>Участие в конкурсе</a:t>
            </a:r>
          </a:p>
          <a:p>
            <a:pPr algn="ctr"/>
            <a:r>
              <a:rPr lang="ru-RU" sz="1600" b="1" i="1" dirty="0">
                <a:ln w="11430"/>
                <a:solidFill>
                  <a:srgbClr val="002060"/>
                </a:solidFill>
              </a:rPr>
              <a:t>2 этап</a:t>
            </a:r>
          </a:p>
          <a:p>
            <a:endParaRPr lang="ru-RU" b="1" i="1" dirty="0">
              <a:ln w="11430"/>
              <a:solidFill>
                <a:srgbClr val="002060"/>
              </a:solidFill>
            </a:endParaRPr>
          </a:p>
        </p:txBody>
      </p:sp>
      <p:pic>
        <p:nvPicPr>
          <p:cNvPr id="2050" name="Picture 2" descr="C:\Users\Puchkova\AppData\Local\Microsoft\Windows\Temporary Internet Files\Content.IE5\FE211UQK\MP9004116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204392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5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 dir="in"/>
      </p:transition>
    </mc:Choice>
    <mc:Fallback xmlns="">
      <p:transition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Заявление на участие в Конкурсе на бумажном носителе и в электронном виде (на    </a:t>
            </a:r>
            <a:r>
              <a:rPr lang="en-US" sz="5600" b="1" dirty="0">
                <a:solidFill>
                  <a:srgbClr val="002060"/>
                </a:solidFill>
              </a:rPr>
              <a:t>CD</a:t>
            </a:r>
            <a:r>
              <a:rPr lang="ru-RU" sz="5600" b="1" dirty="0">
                <a:solidFill>
                  <a:srgbClr val="002060"/>
                </a:solidFill>
              </a:rPr>
              <a:t>-</a:t>
            </a:r>
            <a:r>
              <a:rPr lang="en-US" sz="5600" b="1" dirty="0">
                <a:solidFill>
                  <a:srgbClr val="002060"/>
                </a:solidFill>
              </a:rPr>
              <a:t>ROM</a:t>
            </a:r>
            <a:r>
              <a:rPr lang="ru-RU" sz="5600" b="1" dirty="0">
                <a:solidFill>
                  <a:srgbClr val="002060"/>
                </a:solidFill>
              </a:rPr>
              <a:t> в формате </a:t>
            </a:r>
            <a:r>
              <a:rPr lang="en-US" sz="5600" b="1" dirty="0">
                <a:solidFill>
                  <a:srgbClr val="002060"/>
                </a:solidFill>
              </a:rPr>
              <a:t>Word for Windows v</a:t>
            </a:r>
            <a:r>
              <a:rPr lang="ru-RU" sz="5600" b="1" dirty="0">
                <a:solidFill>
                  <a:srgbClr val="002060"/>
                </a:solidFill>
              </a:rPr>
              <a:t>.1997-2003).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Копии регистрационных и учредительных документов, заверенные заявителем: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устав;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учредительный договор (договор об учреждении);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свидетельство о регистрации;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свидетельство о постановке на учет в налоговом органе;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выписка из ЕГРЮЛ (ЕГРИП);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информационное письмо из Росстата.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Перечень кредиторов и должников с расшифровкой дебиторской и кредиторской задолженности, заверенный заявителем.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Копии документов о назначении руководителя и главного бухгалтера организации, заверенные заявителем.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Справка из банка о наличии и состоянии банковских счетов.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Справка из налогового органа об отсутствии задолженности (оригинал).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Описание Проекта на бумажном носителе и в электронном виде (на </a:t>
            </a:r>
            <a:r>
              <a:rPr lang="en-US" sz="5600" b="1" dirty="0">
                <a:solidFill>
                  <a:srgbClr val="002060"/>
                </a:solidFill>
              </a:rPr>
              <a:t>CD</a:t>
            </a:r>
            <a:r>
              <a:rPr lang="ru-RU" sz="5600" b="1" dirty="0">
                <a:solidFill>
                  <a:srgbClr val="002060"/>
                </a:solidFill>
              </a:rPr>
              <a:t>-</a:t>
            </a:r>
            <a:r>
              <a:rPr lang="en-US" sz="5600" b="1" dirty="0">
                <a:solidFill>
                  <a:srgbClr val="002060"/>
                </a:solidFill>
              </a:rPr>
              <a:t>ROM</a:t>
            </a:r>
            <a:r>
              <a:rPr lang="ru-RU" sz="5600" b="1" dirty="0">
                <a:solidFill>
                  <a:srgbClr val="002060"/>
                </a:solidFill>
              </a:rPr>
              <a:t> в формате </a:t>
            </a:r>
            <a:r>
              <a:rPr lang="en-US" sz="5600" b="1" dirty="0">
                <a:solidFill>
                  <a:srgbClr val="002060"/>
                </a:solidFill>
              </a:rPr>
              <a:t>Word for Windows v</a:t>
            </a:r>
            <a:r>
              <a:rPr lang="ru-RU" sz="5600" b="1" dirty="0">
                <a:solidFill>
                  <a:srgbClr val="002060"/>
                </a:solidFill>
              </a:rPr>
              <a:t>.1997-2003).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Документы, подтверждающие финансовые затраты произведенные субъектом МСП, </a:t>
            </a:r>
            <a:r>
              <a:rPr lang="ru-RU" sz="5600" b="1" dirty="0" smtClean="0">
                <a:solidFill>
                  <a:srgbClr val="002060"/>
                </a:solidFill>
              </a:rPr>
              <a:t> </a:t>
            </a:r>
            <a:r>
              <a:rPr lang="ru-RU" sz="5600" b="1" dirty="0">
                <a:solidFill>
                  <a:srgbClr val="002060"/>
                </a:solidFill>
              </a:rPr>
              <a:t>согласно Положению  по каждому </a:t>
            </a:r>
            <a:r>
              <a:rPr lang="ru-RU" sz="5600" b="1" dirty="0" smtClean="0">
                <a:solidFill>
                  <a:srgbClr val="002060"/>
                </a:solidFill>
              </a:rPr>
              <a:t>Конкурсу</a:t>
            </a:r>
            <a:r>
              <a:rPr lang="ru-RU" sz="5600" b="1" dirty="0">
                <a:solidFill>
                  <a:srgbClr val="002060"/>
                </a:solidFill>
              </a:rPr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ru-RU" sz="5600" b="1" dirty="0">
                <a:solidFill>
                  <a:srgbClr val="002060"/>
                </a:solidFill>
              </a:rPr>
              <a:t>Расчет размера субсидии из бюджета Московской области на частичную компенсацию затрат согласно Положению по каждому Конкурсу.</a:t>
            </a:r>
          </a:p>
          <a:p>
            <a:pPr marL="800100" indent="-685800" algn="ctr">
              <a:buFont typeface="Wingdings" pitchFamily="2" charset="2"/>
              <a:buChar char="v"/>
            </a:pPr>
            <a:endParaRPr lang="ru-RU" sz="56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1800" b="1" dirty="0">
                <a:solidFill>
                  <a:srgbClr val="0033CC"/>
                </a:solidFill>
              </a:rPr>
              <a:t>Формирование пакета документов для подачи заявки на участие в </a:t>
            </a:r>
            <a:r>
              <a:rPr lang="ru-RU" sz="1800" b="1" dirty="0" smtClean="0">
                <a:solidFill>
                  <a:srgbClr val="0033CC"/>
                </a:solidFill>
              </a:rPr>
              <a:t>Конкурсах</a:t>
            </a:r>
            <a:endParaRPr lang="ru-RU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3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Участник </a:t>
            </a:r>
            <a:r>
              <a:rPr lang="ru-RU" sz="2000" b="1" dirty="0">
                <a:solidFill>
                  <a:srgbClr val="002060"/>
                </a:solidFill>
              </a:rPr>
              <a:t>Конкурса должен использовать выданные субсидии по целевому назначению согласно условиям Договора с Министерством экономики Московской области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Эффективность использования субсидии определяется экономическими показателями, которые предусмотрены мероприятиями Проекта.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764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Реализация </a:t>
            </a:r>
            <a:r>
              <a:rPr lang="ru-RU" sz="2000" b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проекта. Отчет </a:t>
            </a:r>
            <a:r>
              <a:rPr lang="ru-RU" sz="2000" b="1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о </a:t>
            </a:r>
            <a:r>
              <a:rPr lang="ru-RU" sz="2000" b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реализации</a:t>
            </a:r>
            <a:r>
              <a:rPr lang="ru-RU" sz="2000" b="1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endParaRPr lang="ru-RU" sz="2000" b="1" dirty="0">
              <a:solidFill>
                <a:srgbClr val="0033C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6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141400, Московская область, г. Химки,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ул</a:t>
            </a:r>
            <a:r>
              <a:rPr lang="ru-RU" b="1" dirty="0">
                <a:solidFill>
                  <a:srgbClr val="C00000"/>
                </a:solidFill>
              </a:rPr>
              <a:t>. Ленинградская, д. </a:t>
            </a:r>
            <a:r>
              <a:rPr lang="ru-RU" b="1" dirty="0" smtClean="0">
                <a:solidFill>
                  <a:srgbClr val="C00000"/>
                </a:solidFill>
              </a:rPr>
              <a:t>1, 8 этаж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тел. 8-495-730-80-33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</a:t>
            </a:r>
            <a:r>
              <a:rPr lang="ru-RU" b="1" dirty="0" smtClean="0">
                <a:solidFill>
                  <a:srgbClr val="C00000"/>
                </a:solidFill>
              </a:rPr>
              <a:t>телефон «горячей </a:t>
            </a:r>
            <a:r>
              <a:rPr lang="ru-RU" b="1" dirty="0">
                <a:solidFill>
                  <a:srgbClr val="C00000"/>
                </a:solidFill>
              </a:rPr>
              <a:t>линии» 8-495-730-80-65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C00000"/>
                </a:solidFill>
              </a:rPr>
              <a:t>факс 8-495-735-49-66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</a:rPr>
              <a:t>Эл. почта: </a:t>
            </a:r>
            <a:r>
              <a:rPr lang="en-US" b="1" dirty="0" err="1" smtClean="0">
                <a:solidFill>
                  <a:srgbClr val="C00000"/>
                </a:solidFill>
                <a:hlinkClick r:id="rId2"/>
              </a:rPr>
              <a:t>info@fpmo</a:t>
            </a:r>
            <a:r>
              <a:rPr lang="ru-RU" b="1" dirty="0">
                <a:solidFill>
                  <a:srgbClr val="C00000"/>
                </a:solidFill>
                <a:hlinkClick r:id="rId2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hlinkClick r:id="rId2"/>
              </a:rPr>
              <a:t>ru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сайт: 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http</a:t>
            </a:r>
            <a:r>
              <a:rPr lang="ru-RU" b="1" dirty="0">
                <a:solidFill>
                  <a:srgbClr val="C00000"/>
                </a:solidFill>
                <a:hlinkClick r:id="rId3"/>
              </a:rPr>
              <a:t>://</a:t>
            </a:r>
            <a:r>
              <a:rPr lang="en-US" b="1" dirty="0" err="1">
                <a:solidFill>
                  <a:srgbClr val="C00000"/>
                </a:solidFill>
                <a:hlinkClick r:id="rId3"/>
              </a:rPr>
              <a:t>fpmo</a:t>
            </a:r>
            <a:r>
              <a:rPr lang="ru-RU" b="1" dirty="0">
                <a:solidFill>
                  <a:srgbClr val="C00000"/>
                </a:solidFill>
                <a:hlinkClick r:id="rId3"/>
              </a:rPr>
              <a:t>.</a:t>
            </a:r>
            <a:r>
              <a:rPr lang="en-US" b="1" dirty="0" err="1">
                <a:solidFill>
                  <a:srgbClr val="C00000"/>
                </a:solidFill>
                <a:hlinkClick r:id="rId3"/>
              </a:rPr>
              <a:t>ru</a:t>
            </a:r>
            <a:r>
              <a:rPr lang="ru-RU" b="1" smtClean="0">
                <a:solidFill>
                  <a:srgbClr val="C00000"/>
                </a:solidFill>
                <a:hlinkClick r:id="rId3"/>
              </a:rPr>
              <a:t>/</a:t>
            </a:r>
            <a:r>
              <a:rPr lang="ru-RU" b="1" smtClean="0">
                <a:solidFill>
                  <a:srgbClr val="C00000"/>
                </a:solidFill>
              </a:rPr>
              <a:t>  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sz="2200" b="1" dirty="0">
                <a:solidFill>
                  <a:srgbClr val="0033CC"/>
                </a:solidFill>
              </a:rPr>
              <a:t>Консультации по конкурсам можно получить в </a:t>
            </a:r>
            <a:r>
              <a:rPr lang="ru-RU" sz="2200" b="1" dirty="0" smtClean="0">
                <a:solidFill>
                  <a:srgbClr val="0033CC"/>
                </a:solidFill>
              </a:rPr>
              <a:t>ГБУМО </a:t>
            </a:r>
            <a:r>
              <a:rPr lang="ru-RU" sz="2200" b="1" dirty="0">
                <a:solidFill>
                  <a:srgbClr val="0033CC"/>
                </a:solidFill>
              </a:rPr>
              <a:t>«Московский областной </a:t>
            </a:r>
            <a:r>
              <a:rPr lang="ru-RU" sz="2200" b="1" dirty="0" smtClean="0">
                <a:solidFill>
                  <a:srgbClr val="0033CC"/>
                </a:solidFill>
              </a:rPr>
              <a:t>фонд развития малого и среднего </a:t>
            </a:r>
            <a:br>
              <a:rPr lang="ru-RU" sz="2200" b="1" dirty="0" smtClean="0">
                <a:solidFill>
                  <a:srgbClr val="0033CC"/>
                </a:solidFill>
              </a:rPr>
            </a:br>
            <a:r>
              <a:rPr lang="ru-RU" sz="2200" b="1" dirty="0" smtClean="0">
                <a:solidFill>
                  <a:srgbClr val="0033CC"/>
                </a:solidFill>
              </a:rPr>
              <a:t>предпринимательства</a:t>
            </a:r>
            <a:r>
              <a:rPr lang="ru-RU" sz="2200" b="1" dirty="0">
                <a:solidFill>
                  <a:srgbClr val="0033CC"/>
                </a:solidFill>
              </a:rPr>
              <a:t>».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pic>
        <p:nvPicPr>
          <p:cNvPr id="1026" name="Picture 2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1007"/>
            <a:ext cx="656084" cy="52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050898"/>
      </p:ext>
    </p:extLst>
  </p:cSld>
  <p:clrMapOvr>
    <a:masterClrMapping/>
  </p:clrMapOvr>
  <p:transition spd="slow" advTm="4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254</TotalTime>
  <Words>485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Финансовая поддержка субъектов малого и среднего  предпринимательства  Московской области в 2012 году </vt:lpstr>
      <vt:lpstr>Направления деятельности субъектов МСП (участников Конкурсов), для которых выдается финансовая поддержка: </vt:lpstr>
      <vt:lpstr>Требования к субъектам МСП  (участникам Конкурса) </vt:lpstr>
      <vt:lpstr>Требования к субъектам МСП  (участникам Конкурса) </vt:lpstr>
      <vt:lpstr>Партнерские отношения</vt:lpstr>
      <vt:lpstr>Общая схема получения финансовой поддержки</vt:lpstr>
      <vt:lpstr> Формирование пакета документов для подачи заявки на участие в Конкурсах</vt:lpstr>
      <vt:lpstr>Реализация проекта. Отчет о реализации </vt:lpstr>
      <vt:lpstr> Консультации по конкурсам можно получить в ГБУМО «Московский областной фонд развития малого и среднего  предпринимательства».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поддержка субъектов  малого и среднего бизнеса  Московской области в 2012 году</dc:title>
  <dc:creator>Puchkova</dc:creator>
  <cp:lastModifiedBy>Puchkova</cp:lastModifiedBy>
  <cp:revision>71</cp:revision>
  <dcterms:created xsi:type="dcterms:W3CDTF">2012-01-25T12:31:24Z</dcterms:created>
  <dcterms:modified xsi:type="dcterms:W3CDTF">2012-04-17T08:09:39Z</dcterms:modified>
</cp:coreProperties>
</file>